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2" r:id="rId2"/>
    <p:sldId id="271" r:id="rId3"/>
    <p:sldId id="268" r:id="rId4"/>
    <p:sldId id="272" r:id="rId5"/>
    <p:sldId id="273" r:id="rId6"/>
    <p:sldId id="257" r:id="rId7"/>
    <p:sldId id="279" r:id="rId8"/>
    <p:sldId id="280" r:id="rId9"/>
    <p:sldId id="281" r:id="rId10"/>
    <p:sldId id="282" r:id="rId11"/>
    <p:sldId id="258" r:id="rId12"/>
    <p:sldId id="276" r:id="rId13"/>
    <p:sldId id="275" r:id="rId14"/>
    <p:sldId id="277" r:id="rId15"/>
    <p:sldId id="259" r:id="rId16"/>
    <p:sldId id="288" r:id="rId17"/>
    <p:sldId id="289" r:id="rId18"/>
    <p:sldId id="263" r:id="rId19"/>
    <p:sldId id="264" r:id="rId20"/>
    <p:sldId id="261" r:id="rId21"/>
    <p:sldId id="286" r:id="rId22"/>
    <p:sldId id="287" r:id="rId23"/>
    <p:sldId id="283" r:id="rId24"/>
    <p:sldId id="290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26" y="2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98AA05-6A54-4196-95F0-45DEB081B2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22A5B7-388D-4653-80D5-511874ABC7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92DFB9-EA99-4D9C-A4CE-D9C77DED4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DA7D8C-352D-4269-AC9E-428B8867ED9F}" type="datetimeFigureOut">
              <a:rPr lang="en-IE" smtClean="0"/>
              <a:t>11/05/2020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68C0FD-ED2B-4EE6-8C6E-C4F2799DE8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99CC52-B5F2-4025-BF2B-E4D67D530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665C0-565D-462B-93F6-8021612C839D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4923958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38655-981F-4551-A874-191AA6CD1A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56972D-37E6-443C-A81E-4AF2FDE4C4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D874F5-0EC3-42CF-BD5D-74FD2B552D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DA7D8C-352D-4269-AC9E-428B8867ED9F}" type="datetimeFigureOut">
              <a:rPr lang="en-IE" smtClean="0"/>
              <a:t>11/05/2020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86F84E-7BB6-42A7-82A9-7A9075EA6C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199A0B-07CC-4D4B-B40F-22C3B415E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665C0-565D-462B-93F6-8021612C839D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4453530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6AD3430-EE0D-4B7D-A286-D56FE39A8D6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38AA63-FED4-4195-AA48-1FD8C7D0D7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F76073-BA30-4F0B-916A-D45D1A4FD8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DA7D8C-352D-4269-AC9E-428B8867ED9F}" type="datetimeFigureOut">
              <a:rPr lang="en-IE" smtClean="0"/>
              <a:t>11/05/2020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7E5A8-8B15-4F6D-A5E3-20072893A2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3688A9-E862-4ECB-85C4-C2B596128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665C0-565D-462B-93F6-8021612C839D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2133056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3CC58-2FCC-4638-96DC-4559FE3A7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2766E8-E4F2-4A72-90C3-E42D99C194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149413-CA87-4182-BDD4-96DC051733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DA7D8C-352D-4269-AC9E-428B8867ED9F}" type="datetimeFigureOut">
              <a:rPr lang="en-IE" smtClean="0"/>
              <a:t>11/05/2020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E62558-8B30-4D30-A64E-3E5725309A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489668-BCCD-4E44-8AAA-06D9878660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665C0-565D-462B-93F6-8021612C839D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976362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35AD15-D5BE-4D7E-BC8D-B55FF9482F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CA65C0-F34A-46C9-9CC9-F956E75241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0E565A-6206-4EB2-B91B-10064F400D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DA7D8C-352D-4269-AC9E-428B8867ED9F}" type="datetimeFigureOut">
              <a:rPr lang="en-IE" smtClean="0"/>
              <a:t>11/05/2020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7FEAA5-312C-456C-A8CE-F96AA15738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42B735-A786-4E0D-ACFB-4B6C05C53D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665C0-565D-462B-93F6-8021612C839D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6372164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9403E2-3384-4299-A14A-75566422E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CD346E-7B6A-4DF9-8A34-D355FD3BE9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581EED-4C3D-4CAF-944D-2F5451849D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870902-0C7B-4445-9216-296418928B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DA7D8C-352D-4269-AC9E-428B8867ED9F}" type="datetimeFigureOut">
              <a:rPr lang="en-IE" smtClean="0"/>
              <a:t>11/05/2020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D00710-3EC0-4FE1-909B-D9021FA895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1E4263-C606-4AD6-A3DE-D00CD4728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665C0-565D-462B-93F6-8021612C839D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8981933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C46F2-B30B-43B0-BDC6-218F2BB75A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CE400F-FC87-47C7-96B4-E5AC1B4E00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34CD6E-B171-4D7F-993E-2283C1BCF1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D79E84C-3B66-4327-94AB-C172F496B5E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E2CED87-9DF5-411B-A6E1-E43E9CA2C73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6E52FE-8596-48DD-9498-1A8A39FB24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DA7D8C-352D-4269-AC9E-428B8867ED9F}" type="datetimeFigureOut">
              <a:rPr lang="en-IE" smtClean="0"/>
              <a:t>11/05/2020</a:t>
            </a:fld>
            <a:endParaRPr lang="en-I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F01F2C9-EEDB-4327-A3E4-7DDD604C2C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0A0BD2A-F3BD-446F-8A7B-C772E7C10B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665C0-565D-462B-93F6-8021612C839D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7128425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F223C4-61B8-40CB-AAF3-887E05F89B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DEBDEF-B3F4-42E7-9124-6EF224BEB9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DA7D8C-352D-4269-AC9E-428B8867ED9F}" type="datetimeFigureOut">
              <a:rPr lang="en-IE" smtClean="0"/>
              <a:t>11/05/2020</a:t>
            </a:fld>
            <a:endParaRPr lang="en-I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B96EF0-E048-4CD0-9849-57CBA6E70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3B7FFB-0EC3-4853-8FA4-01870081C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665C0-565D-462B-93F6-8021612C839D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8501520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202F915-AFAC-434C-90DF-8FEEC4018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DA7D8C-352D-4269-AC9E-428B8867ED9F}" type="datetimeFigureOut">
              <a:rPr lang="en-IE" smtClean="0"/>
              <a:t>11/05/2020</a:t>
            </a:fld>
            <a:endParaRPr lang="en-I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0A61CC5-82DD-4C13-9B15-7708E794EB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707D65-78C0-4E70-A53B-6D237384C4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665C0-565D-462B-93F6-8021612C839D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3146480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CC73B8-DCB6-449A-BEE0-F4821EB7C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9E2468-241C-4FA8-951A-962A3EBA13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F16687-0D80-4C93-A014-BF7CD31653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AB1F4B-8E98-45C7-A569-2CE64AFD9F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DA7D8C-352D-4269-AC9E-428B8867ED9F}" type="datetimeFigureOut">
              <a:rPr lang="en-IE" smtClean="0"/>
              <a:t>11/05/2020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28D04A-95E9-4382-9410-ADA8AE931B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B54D85-A614-494A-89B6-C87CE55B24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665C0-565D-462B-93F6-8021612C839D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2458898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ED2CDD-0C80-4F6F-BB4C-AC0088E31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C979605-3AC7-4EF2-BCA9-81A68EC4C84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466A41-574B-4EFB-947E-CEFDCD06D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391D14-CC4B-47C9-9B38-0C419D51C1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DA7D8C-352D-4269-AC9E-428B8867ED9F}" type="datetimeFigureOut">
              <a:rPr lang="en-IE" smtClean="0"/>
              <a:t>11/05/2020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A997F2-9C8F-4146-8BE7-ABDF7078FA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73296A-7EDE-4C95-A0DD-855CCEA64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665C0-565D-462B-93F6-8021612C839D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6587781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01882A2-7FB7-43E9-9747-BF351D345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28B457-DCD7-453A-A782-07B51144A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57A644-5665-42DB-B3B8-EB346B4077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DA7D8C-352D-4269-AC9E-428B8867ED9F}" type="datetimeFigureOut">
              <a:rPr lang="en-IE" smtClean="0"/>
              <a:t>13/05/2020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924EDF-F671-4C84-8E31-0F67A2AFFE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4BD21B-C563-4480-9CAD-B273640385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6665C0-565D-462B-93F6-8021612C839D}" type="slidenum">
              <a:rPr lang="en-IE" smtClean="0"/>
              <a:t>‹#›</a:t>
            </a:fld>
            <a:endParaRPr lang="en-I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B2FA2F3-C647-4B4B-9636-94F3E35DC1EF}"/>
              </a:ext>
            </a:extLst>
          </p:cNvPr>
          <p:cNvSpPr/>
          <p:nvPr userDrawn="1"/>
        </p:nvSpPr>
        <p:spPr>
          <a:xfrm>
            <a:off x="0" y="6428232"/>
            <a:ext cx="12192000" cy="42976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>
              <a:ln>
                <a:noFill/>
              </a:ln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B6E9BFD-0114-4D4E-87CA-283D15258A3A}"/>
              </a:ext>
            </a:extLst>
          </p:cNvPr>
          <p:cNvSpPr txBox="1"/>
          <p:nvPr userDrawn="1"/>
        </p:nvSpPr>
        <p:spPr>
          <a:xfrm>
            <a:off x="8770436" y="6448585"/>
            <a:ext cx="30812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>
                <a:solidFill>
                  <a:srgbClr val="007FFF"/>
                </a:solidFill>
                <a:latin typeface="Century Gothic" panose="020B0502020202020204" pitchFamily="34" charset="0"/>
              </a:rPr>
              <a:t>   johannes@sensatus.io</a:t>
            </a:r>
            <a:endParaRPr lang="en-IE" sz="2000">
              <a:solidFill>
                <a:srgbClr val="007FFF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94876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hyperlink" Target="https://www.samsung.com/ie/apps/samsung-kids/" TargetMode="External"/><Relationship Id="rId7" Type="http://schemas.openxmlformats.org/officeDocument/2006/relationships/hyperlink" Target="https://github.com/M66B/NetGuard" TargetMode="External"/><Relationship Id="rId12" Type="http://schemas.openxmlformats.org/officeDocument/2006/relationships/image" Target="../media/image17.png"/><Relationship Id="rId2" Type="http://schemas.openxmlformats.org/officeDocument/2006/relationships/hyperlink" Target="https://families.google.com/familylink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dguard.com/en/adguard-android/overview.html" TargetMode="External"/><Relationship Id="rId11" Type="http://schemas.openxmlformats.org/officeDocument/2006/relationships/image" Target="../media/image16.svg"/><Relationship Id="rId5" Type="http://schemas.openxmlformats.org/officeDocument/2006/relationships/hyperlink" Target="https://blokada.org/index.html" TargetMode="External"/><Relationship Id="rId10" Type="http://schemas.openxmlformats.org/officeDocument/2006/relationships/image" Target="../media/image15.png"/><Relationship Id="rId4" Type="http://schemas.openxmlformats.org/officeDocument/2006/relationships/hyperlink" Target="https://github.com/AdAway/AdAway" TargetMode="External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hyperlink" Target="https://adguard.com/en/blog/adguard-dns-family-protection.html" TargetMode="External"/><Relationship Id="rId7" Type="http://schemas.openxmlformats.org/officeDocument/2006/relationships/image" Target="../media/image20.jpeg"/><Relationship Id="rId2" Type="http://schemas.openxmlformats.org/officeDocument/2006/relationships/hyperlink" Target="https://www.opendns.com/setupguide/#familyshield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sophos.com/en-us/products/free-tools/sophos-xg-firewall-home-edition.aspx" TargetMode="External"/><Relationship Id="rId5" Type="http://schemas.openxmlformats.org/officeDocument/2006/relationships/hyperlink" Target="https://adguard.com/en/adguard-home/overview.html" TargetMode="External"/><Relationship Id="rId4" Type="http://schemas.openxmlformats.org/officeDocument/2006/relationships/hyperlink" Target="https://pi-hole.net/" TargetMode="External"/><Relationship Id="rId9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hyperlink" Target="https://opnsense.org/" TargetMode="External"/><Relationship Id="rId7" Type="http://schemas.openxmlformats.org/officeDocument/2006/relationships/hyperlink" Target="https://aws.amazon.com/marketplace/pp/B07KJHLHKC" TargetMode="External"/><Relationship Id="rId12" Type="http://schemas.openxmlformats.org/officeDocument/2006/relationships/image" Target="../media/image30.png"/><Relationship Id="rId2" Type="http://schemas.openxmlformats.org/officeDocument/2006/relationships/hyperlink" Target="https://github.com/e2guardian/e2guardian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diladele/websafety" TargetMode="External"/><Relationship Id="rId11" Type="http://schemas.openxmlformats.org/officeDocument/2006/relationships/image" Target="../media/image29.png"/><Relationship Id="rId5" Type="http://schemas.openxmlformats.org/officeDocument/2006/relationships/hyperlink" Target="https://www.sunnyvalley.io/sensei/" TargetMode="External"/><Relationship Id="rId10" Type="http://schemas.openxmlformats.org/officeDocument/2006/relationships/image" Target="../media/image28.jpg"/><Relationship Id="rId4" Type="http://schemas.openxmlformats.org/officeDocument/2006/relationships/hyperlink" Target="https://azuremarketplace.microsoft.com/en-en/marketplace/apps/decisosalesbv.opnsense?tab=Overview" TargetMode="External"/><Relationship Id="rId9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-mdm/hmdm-server" TargetMode="External"/><Relationship Id="rId2" Type="http://schemas.openxmlformats.org/officeDocument/2006/relationships/hyperlink" Target="https://www.flyve-mdm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s://ourpact.com/" TargetMode="External"/><Relationship Id="rId3" Type="http://schemas.openxmlformats.org/officeDocument/2006/relationships/hyperlink" Target="https://www.kaspersky.co.uk/safe-kids" TargetMode="External"/><Relationship Id="rId7" Type="http://schemas.openxmlformats.org/officeDocument/2006/relationships/hyperlink" Target="https://screentimelabs.com/" TargetMode="External"/><Relationship Id="rId2" Type="http://schemas.openxmlformats.org/officeDocument/2006/relationships/hyperlink" Target="https://www.qustodio.com/en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netnanny.com/" TargetMode="External"/><Relationship Id="rId11" Type="http://schemas.openxmlformats.org/officeDocument/2006/relationships/image" Target="../media/image35.png"/><Relationship Id="rId5" Type="http://schemas.openxmlformats.org/officeDocument/2006/relationships/hyperlink" Target="https://family.mcafee.com/" TargetMode="External"/><Relationship Id="rId10" Type="http://schemas.openxmlformats.org/officeDocument/2006/relationships/image" Target="../media/image34.png"/><Relationship Id="rId4" Type="http://schemas.openxmlformats.org/officeDocument/2006/relationships/hyperlink" Target="https://ie.norton.com/norton-family-premier" TargetMode="External"/><Relationship Id="rId9" Type="http://schemas.openxmlformats.org/officeDocument/2006/relationships/hyperlink" Target="https://www.bark.us/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blog.sensatus.io/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iladele/docker-websafety" TargetMode="External"/><Relationship Id="rId2" Type="http://schemas.openxmlformats.org/officeDocument/2006/relationships/hyperlink" Target="https://docs.microsoft.com/en-us/sysinternals/downloads/sigcheck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hub.docker.com/r/adguard/adguardhome" TargetMode="External"/><Relationship Id="rId4" Type="http://schemas.openxmlformats.org/officeDocument/2006/relationships/hyperlink" Target="https://github.com/dmauser/opnazure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person, sitting, indoor, child&#10;&#10;Description automatically generated">
            <a:extLst>
              <a:ext uri="{FF2B5EF4-FFF2-40B4-BE49-F238E27FC236}">
                <a16:creationId xmlns:a16="http://schemas.microsoft.com/office/drawing/2014/main" id="{3F99BD9F-FAEE-48F0-8ED9-B5017ED6494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387"/>
            <a:ext cx="12192000" cy="685938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BA3B41D-E770-4550-91C4-F204966DAC9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6600" b="1">
                <a:solidFill>
                  <a:schemeClr val="bg1"/>
                </a:solidFill>
              </a:rPr>
              <a:t>(Open Source)</a:t>
            </a:r>
            <a:br>
              <a:rPr lang="en-US" sz="6600" b="1">
                <a:solidFill>
                  <a:schemeClr val="bg1"/>
                </a:solidFill>
              </a:rPr>
            </a:br>
            <a:r>
              <a:rPr lang="en-US" sz="6600" b="1">
                <a:solidFill>
                  <a:schemeClr val="bg1"/>
                </a:solidFill>
              </a:rPr>
              <a:t>Parental Controls</a:t>
            </a:r>
            <a:endParaRPr lang="en-IE" sz="6600" b="1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AA03E0-1CDE-4CCB-AFFB-E63172906B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79875"/>
            <a:ext cx="9144000" cy="1655762"/>
          </a:xfrm>
        </p:spPr>
        <p:txBody>
          <a:bodyPr>
            <a:normAutofit/>
          </a:bodyPr>
          <a:lstStyle/>
          <a:p>
            <a:r>
              <a:rPr lang="en-US" sz="2800" b="1">
                <a:solidFill>
                  <a:schemeClr val="bg1"/>
                </a:solidFill>
              </a:rPr>
              <a:t>CorkSec #83, 2020-05-12</a:t>
            </a:r>
          </a:p>
          <a:p>
            <a:r>
              <a:rPr lang="en-US" sz="2800" b="1">
                <a:solidFill>
                  <a:schemeClr val="bg1"/>
                </a:solidFill>
              </a:rPr>
              <a:t>Johannes Ahlmann</a:t>
            </a:r>
            <a:endParaRPr lang="en-IE" sz="28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02437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9C8E0D-59BB-4CAC-999D-A3E81945E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Apps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6585D5-BDFF-48AF-9F39-B577848504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Google </a:t>
            </a:r>
            <a:r>
              <a:rPr lang="en-US">
                <a:hlinkClick r:id="rId2"/>
              </a:rPr>
              <a:t>Family Link</a:t>
            </a:r>
            <a:endParaRPr lang="en-US"/>
          </a:p>
          <a:p>
            <a:r>
              <a:rPr lang="en-US"/>
              <a:t>Samsung </a:t>
            </a:r>
            <a:r>
              <a:rPr lang="en-US">
                <a:hlinkClick r:id="rId3"/>
              </a:rPr>
              <a:t>Kid's Home</a:t>
            </a:r>
            <a:endParaRPr lang="en-US"/>
          </a:p>
          <a:p>
            <a:r>
              <a:rPr lang="en-US">
                <a:hlinkClick r:id="rId4"/>
              </a:rPr>
              <a:t>Adaway</a:t>
            </a:r>
            <a:r>
              <a:rPr lang="en-US"/>
              <a:t> (DNS entries, open source)</a:t>
            </a:r>
          </a:p>
          <a:p>
            <a:r>
              <a:rPr lang="en-US"/>
              <a:t>Using local VPN</a:t>
            </a:r>
          </a:p>
          <a:p>
            <a:pPr lvl="1"/>
            <a:r>
              <a:rPr lang="en-US" sz="2800">
                <a:hlinkClick r:id="rId5"/>
              </a:rPr>
              <a:t>Blokada</a:t>
            </a:r>
            <a:r>
              <a:rPr lang="en-US" sz="2800"/>
              <a:t> (open source)</a:t>
            </a:r>
          </a:p>
          <a:p>
            <a:pPr lvl="1"/>
            <a:r>
              <a:rPr lang="en-US" sz="2800">
                <a:hlinkClick r:id="rId6"/>
              </a:rPr>
              <a:t>AdGuard</a:t>
            </a:r>
            <a:endParaRPr lang="en-US" sz="2800"/>
          </a:p>
          <a:p>
            <a:pPr lvl="1"/>
            <a:r>
              <a:rPr lang="en-US" sz="2800">
                <a:hlinkClick r:id="rId7"/>
              </a:rPr>
              <a:t>Netguard</a:t>
            </a:r>
            <a:r>
              <a:rPr lang="en-US" sz="2800"/>
              <a:t> (open source)</a:t>
            </a:r>
            <a:endParaRPr lang="en-IE" sz="2800"/>
          </a:p>
        </p:txBody>
      </p:sp>
      <p:pic>
        <p:nvPicPr>
          <p:cNvPr id="4" name="Picture 3" descr="A picture containing umbrella&#10;&#10;Description automatically generated">
            <a:extLst>
              <a:ext uri="{FF2B5EF4-FFF2-40B4-BE49-F238E27FC236}">
                <a16:creationId xmlns:a16="http://schemas.microsoft.com/office/drawing/2014/main" id="{4C225E0A-BA27-45B9-A815-6A3B93144AB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00214" y="0"/>
            <a:ext cx="1371600" cy="1371600"/>
          </a:xfrm>
          <a:prstGeom prst="rect">
            <a:avLst/>
          </a:prstGeom>
        </p:spPr>
      </p:pic>
      <p:pic>
        <p:nvPicPr>
          <p:cNvPr id="5" name="Picture 4" descr="A picture containing shirt, drawing&#10;&#10;Description automatically generated">
            <a:extLst>
              <a:ext uri="{FF2B5EF4-FFF2-40B4-BE49-F238E27FC236}">
                <a16:creationId xmlns:a16="http://schemas.microsoft.com/office/drawing/2014/main" id="{8A8EF62D-1790-4CD5-9ED5-1D362DEB4FBE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00214" y="5702264"/>
            <a:ext cx="1371600" cy="669727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FB1380F4-9051-451D-B7D3-1BB686E4C4A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500214" y="1625765"/>
            <a:ext cx="1371600" cy="1371600"/>
          </a:xfrm>
          <a:prstGeom prst="rect">
            <a:avLst/>
          </a:prstGeom>
        </p:spPr>
      </p:pic>
      <p:pic>
        <p:nvPicPr>
          <p:cNvPr id="7" name="Picture 4" descr="Download Adaway for Windows PC, Mac, Android - adawayrating.over ...">
            <a:extLst>
              <a:ext uri="{FF2B5EF4-FFF2-40B4-BE49-F238E27FC236}">
                <a16:creationId xmlns:a16="http://schemas.microsoft.com/office/drawing/2014/main" id="{363BD59A-3546-4520-A5F4-E5E5B66B21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00214" y="3251530"/>
            <a:ext cx="1371600" cy="870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BD51C33F-1D54-47B8-9065-CF13B3C6DC63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00214" y="5035569"/>
            <a:ext cx="1371600" cy="412531"/>
          </a:xfrm>
          <a:prstGeom prst="rect">
            <a:avLst/>
          </a:prstGeom>
        </p:spPr>
      </p:pic>
      <p:pic>
        <p:nvPicPr>
          <p:cNvPr id="9" name="Picture 2" descr="Adguard logo redesign by VORONOI on Dribbble">
            <a:extLst>
              <a:ext uri="{FF2B5EF4-FFF2-40B4-BE49-F238E27FC236}">
                <a16:creationId xmlns:a16="http://schemas.microsoft.com/office/drawing/2014/main" id="{21896FB5-9AE9-44EF-85E0-5D2EDAA3A4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555" t="35879" r="12186" b="35630"/>
          <a:stretch/>
        </p:blipFill>
        <p:spPr bwMode="auto">
          <a:xfrm>
            <a:off x="7500214" y="4376321"/>
            <a:ext cx="1371600" cy="405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7660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394F34-C534-4BD4-B7D4-1B15F0A27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Network-level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C7CF04-ED5A-4F3E-B039-E00934407B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300"/>
              <a:t>DNS</a:t>
            </a:r>
          </a:p>
          <a:p>
            <a:pPr lvl="1"/>
            <a:r>
              <a:rPr lang="en-US" sz="2300"/>
              <a:t>Managed</a:t>
            </a:r>
          </a:p>
          <a:p>
            <a:pPr lvl="2"/>
            <a:r>
              <a:rPr lang="en-US" sz="2300">
                <a:hlinkClick r:id="rId2"/>
              </a:rPr>
              <a:t>OpenDNS Family</a:t>
            </a:r>
            <a:endParaRPr lang="en-US" sz="2300"/>
          </a:p>
          <a:p>
            <a:pPr lvl="2"/>
            <a:r>
              <a:rPr lang="en-US" sz="2300">
                <a:hlinkClick r:id="rId3"/>
              </a:rPr>
              <a:t>AdGuard Family</a:t>
            </a:r>
            <a:endParaRPr lang="en-US" sz="2300"/>
          </a:p>
          <a:p>
            <a:pPr lvl="1"/>
            <a:r>
              <a:rPr lang="en-US" sz="2300"/>
              <a:t>Self-Hosted</a:t>
            </a:r>
            <a:endParaRPr lang="en-US" sz="2300">
              <a:hlinkClick r:id="rId4"/>
            </a:endParaRPr>
          </a:p>
          <a:p>
            <a:pPr lvl="2"/>
            <a:r>
              <a:rPr lang="en-US" sz="2300">
                <a:hlinkClick r:id="rId4"/>
              </a:rPr>
              <a:t>Pi-Hole</a:t>
            </a:r>
            <a:endParaRPr lang="en-US" sz="2300"/>
          </a:p>
          <a:p>
            <a:pPr lvl="2"/>
            <a:r>
              <a:rPr lang="en-US" sz="2300">
                <a:hlinkClick r:id="rId5"/>
              </a:rPr>
              <a:t>AdGuard Home</a:t>
            </a:r>
            <a:endParaRPr lang="en-US" sz="2300"/>
          </a:p>
          <a:p>
            <a:r>
              <a:rPr lang="en-US" sz="2300"/>
              <a:t>Firewall (require decent hardware)</a:t>
            </a:r>
          </a:p>
          <a:p>
            <a:pPr lvl="1"/>
            <a:r>
              <a:rPr lang="en-US" sz="2300"/>
              <a:t>OPNSense</a:t>
            </a:r>
          </a:p>
          <a:p>
            <a:pPr lvl="1"/>
            <a:r>
              <a:rPr lang="en-US" sz="2300">
                <a:hlinkClick r:id="rId6"/>
              </a:rPr>
              <a:t>Sophos XG Home</a:t>
            </a:r>
            <a:endParaRPr lang="en-US" sz="2300"/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CD2945E7-747A-4049-8263-EC3F475593A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19532" y="687212"/>
            <a:ext cx="1082360" cy="1082360"/>
          </a:xfrm>
          <a:prstGeom prst="rect">
            <a:avLst/>
          </a:prstGeom>
        </p:spPr>
      </p:pic>
      <p:pic>
        <p:nvPicPr>
          <p:cNvPr id="5" name="Picture 2" descr="Adguard logo redesign by VORONOI on Dribbble">
            <a:extLst>
              <a:ext uri="{FF2B5EF4-FFF2-40B4-BE49-F238E27FC236}">
                <a16:creationId xmlns:a16="http://schemas.microsoft.com/office/drawing/2014/main" id="{421C6219-6706-40AE-BC6B-ADC6DA55F4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555" t="35879" r="12186" b="35630"/>
          <a:stretch/>
        </p:blipFill>
        <p:spPr bwMode="auto">
          <a:xfrm>
            <a:off x="8429136" y="816382"/>
            <a:ext cx="2319213" cy="684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3A103A9E-5FDF-46E2-AD01-242FDF4F44B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4399" y="1879487"/>
            <a:ext cx="6045564" cy="4353529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7286737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CCA3CC-045D-4B33-A72B-1A129DEBC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DNS-based 1/3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0ECC91-0693-442F-9823-8976D505E6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462132" cy="4351338"/>
          </a:xfrm>
        </p:spPr>
        <p:txBody>
          <a:bodyPr>
            <a:normAutofit/>
          </a:bodyPr>
          <a:lstStyle/>
          <a:p>
            <a:r>
              <a:rPr lang="en-US" sz="2400"/>
              <a:t>Blocks device from resolving domain names</a:t>
            </a:r>
          </a:p>
          <a:p>
            <a:r>
              <a:rPr lang="en-US" sz="2400"/>
              <a:t>Does not know about requestor or context</a:t>
            </a:r>
          </a:p>
          <a:p>
            <a:r>
              <a:rPr lang="en-US" sz="2400"/>
              <a:t>Can block ads, inappropriate content</a:t>
            </a:r>
          </a:p>
          <a:p>
            <a:r>
              <a:rPr lang="en-US" sz="2400"/>
              <a:t>Can be setup on device or on the network router</a:t>
            </a:r>
          </a:p>
          <a:p>
            <a:r>
              <a:rPr lang="en-US" sz="2400"/>
              <a:t>Examples</a:t>
            </a:r>
          </a:p>
          <a:p>
            <a:pPr lvl="1"/>
            <a:r>
              <a:rPr lang="en-US" sz="2000"/>
              <a:t>Pi-Hole</a:t>
            </a:r>
          </a:p>
          <a:p>
            <a:pPr lvl="1"/>
            <a:r>
              <a:rPr lang="en-US" sz="2000"/>
              <a:t>AdGuard Home</a:t>
            </a:r>
          </a:p>
          <a:p>
            <a:pPr lvl="1"/>
            <a:r>
              <a:rPr lang="en-US" sz="2000"/>
              <a:t>OpenDNS FamilyShield</a:t>
            </a:r>
          </a:p>
          <a:p>
            <a:pPr lvl="1"/>
            <a:r>
              <a:rPr lang="en-US" sz="2000"/>
              <a:t>AdGuard Family</a:t>
            </a:r>
            <a:endParaRPr lang="en-IE" sz="2000"/>
          </a:p>
        </p:txBody>
      </p:sp>
      <p:pic>
        <p:nvPicPr>
          <p:cNvPr id="5" name="Picture 4" descr="A close up of a device&#10;&#10;Description automatically generated">
            <a:extLst>
              <a:ext uri="{FF2B5EF4-FFF2-40B4-BE49-F238E27FC236}">
                <a16:creationId xmlns:a16="http://schemas.microsoft.com/office/drawing/2014/main" id="{F8CFE920-37F2-4FCF-AC7E-6251AC67BBD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83190" y="1690688"/>
            <a:ext cx="3670610" cy="3993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9519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48240F-3577-4DC7-AA99-4F27F5A75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DNS-based 2/3</a:t>
            </a:r>
            <a:endParaRPr lang="en-I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C6B697-7A19-474C-BB6D-4451A77E27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62828"/>
            <a:ext cx="4735053" cy="4756874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5BEDD04-26EB-463A-9BE9-3325CD3579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562828"/>
            <a:ext cx="5598074" cy="4756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915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8FBCE2-70C9-4DBE-8A42-FECE769E7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DNS-based 3/3</a:t>
            </a:r>
            <a:endParaRPr lang="en-I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FB270B-7C3C-4FC5-BBCF-89A996AF43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6645285" cy="3660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7015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394F34-C534-4BD4-B7D4-1B15F0A27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Content-level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C7CF04-ED5A-4F3E-B039-E00934407B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68181"/>
            <a:ext cx="6809509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200"/>
              <a:t>(All of these solutions require dedicated hardware, and as such are probably not as suited for simple, "reasonable" Parental Controls)</a:t>
            </a:r>
            <a:endParaRPr lang="en-US" sz="1200">
              <a:hlinkClick r:id="rId2"/>
            </a:endParaRPr>
          </a:p>
          <a:p>
            <a:r>
              <a:rPr lang="en-US" sz="1200">
                <a:hlinkClick r:id="rId3"/>
              </a:rPr>
              <a:t>OPNSense Firewall</a:t>
            </a:r>
            <a:endParaRPr lang="en-US" sz="1200"/>
          </a:p>
          <a:p>
            <a:pPr lvl="1"/>
            <a:r>
              <a:rPr lang="en-US" sz="1200"/>
              <a:t>Open source</a:t>
            </a:r>
          </a:p>
          <a:p>
            <a:pPr lvl="1"/>
            <a:r>
              <a:rPr lang="en-US" sz="1200"/>
              <a:t>Can be used to deploy Sensei or e2guardian</a:t>
            </a:r>
          </a:p>
          <a:p>
            <a:pPr lvl="1"/>
            <a:r>
              <a:rPr lang="en-US" sz="1200">
                <a:hlinkClick r:id="rId4"/>
              </a:rPr>
              <a:t>AWS deployment</a:t>
            </a:r>
            <a:endParaRPr lang="en-US" sz="1200">
              <a:hlinkClick r:id="rId2"/>
            </a:endParaRPr>
          </a:p>
          <a:p>
            <a:r>
              <a:rPr lang="en-US" sz="1200">
                <a:hlinkClick r:id="rId2"/>
              </a:rPr>
              <a:t>e2guardian</a:t>
            </a:r>
            <a:endParaRPr lang="en-US" sz="1200"/>
          </a:p>
          <a:p>
            <a:pPr lvl="1"/>
            <a:r>
              <a:rPr lang="en-US" sz="1200"/>
              <a:t>open source, no UI</a:t>
            </a:r>
          </a:p>
          <a:p>
            <a:pPr lvl="1"/>
            <a:r>
              <a:rPr lang="en-US" sz="1200"/>
              <a:t>Probably very powerful, but hard to setup/ configure</a:t>
            </a:r>
          </a:p>
          <a:p>
            <a:r>
              <a:rPr lang="en-US" sz="1200">
                <a:hlinkClick r:id="rId5"/>
              </a:rPr>
              <a:t>Sunny Valley Sensei</a:t>
            </a:r>
            <a:endParaRPr lang="en-US" sz="1200"/>
          </a:p>
          <a:p>
            <a:pPr lvl="1"/>
            <a:r>
              <a:rPr lang="en-US" sz="1200"/>
              <a:t>Free plan (excluding per-user settings)</a:t>
            </a:r>
          </a:p>
          <a:p>
            <a:pPr lvl="1"/>
            <a:r>
              <a:rPr lang="en-US" sz="1200"/>
              <a:t>Tricky to setup on OpnSense</a:t>
            </a:r>
          </a:p>
          <a:p>
            <a:pPr lvl="1"/>
            <a:r>
              <a:rPr lang="en-US" sz="1200"/>
              <a:t>Requires OpnSense (FreeBSD, not docker-able)</a:t>
            </a:r>
          </a:p>
          <a:p>
            <a:r>
              <a:rPr lang="en-US" sz="1200">
                <a:hlinkClick r:id="rId6"/>
              </a:rPr>
              <a:t>Diladele Web Safety</a:t>
            </a:r>
            <a:r>
              <a:rPr lang="en-US" sz="1200"/>
              <a:t> (paid)</a:t>
            </a:r>
          </a:p>
          <a:p>
            <a:pPr lvl="1"/>
            <a:r>
              <a:rPr lang="en-US" sz="1200"/>
              <a:t>Easy to setup</a:t>
            </a:r>
          </a:p>
          <a:p>
            <a:pPr lvl="1"/>
            <a:r>
              <a:rPr lang="en-US" sz="1200"/>
              <a:t>Supports youtube channel filtering</a:t>
            </a:r>
          </a:p>
          <a:p>
            <a:pPr lvl="1"/>
            <a:r>
              <a:rPr lang="en-US" sz="1200"/>
              <a:t>Works well out of the box</a:t>
            </a:r>
          </a:p>
          <a:p>
            <a:pPr lvl="1"/>
            <a:r>
              <a:rPr lang="en-IE" sz="1200" i="1"/>
              <a:t>24.99 € / year, 7 devices</a:t>
            </a:r>
          </a:p>
          <a:p>
            <a:pPr lvl="1"/>
            <a:r>
              <a:rPr lang="en-IE" sz="1200" i="1">
                <a:hlinkClick r:id="rId7"/>
              </a:rPr>
              <a:t>AWS Trial</a:t>
            </a:r>
            <a:endParaRPr lang="en-IE" sz="1200" i="1"/>
          </a:p>
        </p:txBody>
      </p:sp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14410EA8-9619-4784-9A65-DF919CD2383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66926" y="787761"/>
            <a:ext cx="1149281" cy="1149281"/>
          </a:xfrm>
          <a:prstGeom prst="rect">
            <a:avLst/>
          </a:prstGeom>
        </p:spPr>
      </p:pic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3D8CB645-1E53-4E0A-BADA-376D14F86B9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53041" y="5741894"/>
            <a:ext cx="1177050" cy="274960"/>
          </a:xfrm>
          <a:prstGeom prst="rect">
            <a:avLst/>
          </a:prstGeom>
        </p:spPr>
      </p:pic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B999DAAF-532C-49F5-8B57-73379F3FC86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56239" y="2351576"/>
            <a:ext cx="1970654" cy="831547"/>
          </a:xfrm>
          <a:prstGeom prst="rect">
            <a:avLst/>
          </a:prstGeom>
        </p:spPr>
      </p:pic>
      <p:pic>
        <p:nvPicPr>
          <p:cNvPr id="7" name="Picture 6" descr="A picture containing drawing, clock&#10;&#10;Description automatically generated">
            <a:extLst>
              <a:ext uri="{FF2B5EF4-FFF2-40B4-BE49-F238E27FC236}">
                <a16:creationId xmlns:a16="http://schemas.microsoft.com/office/drawing/2014/main" id="{7353DB8D-EAF0-4731-B4A3-99F72EC6BDCC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56239" y="3636279"/>
            <a:ext cx="1970655" cy="44787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68DE805D-FA19-43BF-9305-9C32AD167DC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85732" y="4457191"/>
            <a:ext cx="911668" cy="911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1141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C046B-2E27-495E-B14D-C4F5A2B91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Diladele Web Safety</a:t>
            </a:r>
            <a:endParaRPr lang="en-I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924309-9D01-4F3A-8013-C8C47564E2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800" y="1444978"/>
            <a:ext cx="6948055" cy="4872811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3721470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1A319-CBF8-43F6-9239-33D98926B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Sensei</a:t>
            </a:r>
            <a:endParaRPr lang="en-I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359100-750C-4D3E-ACC8-6D97405364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47604"/>
            <a:ext cx="10865785" cy="4596842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1397978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90A54-E1E4-49AB-B35A-EABA32EB39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(Open Source) Mobile Device Management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B042D5-D2B6-478C-BF59-A6B6881181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0681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/>
              <a:t>When we have multiple devices and want to deploy CA certs, monitor installed apps, jailbreaking, etc.</a:t>
            </a:r>
            <a:endParaRPr lang="en-US" sz="2400">
              <a:hlinkClick r:id="rId2"/>
            </a:endParaRPr>
          </a:p>
          <a:p>
            <a:r>
              <a:rPr lang="en-US" sz="2400">
                <a:hlinkClick r:id="rId2"/>
              </a:rPr>
              <a:t>Flyve MDM</a:t>
            </a:r>
            <a:endParaRPr lang="en-US" sz="2400"/>
          </a:p>
          <a:p>
            <a:r>
              <a:rPr lang="en-US" sz="2400">
                <a:hlinkClick r:id="rId3"/>
              </a:rPr>
              <a:t>Headwind MDM</a:t>
            </a:r>
            <a:endParaRPr lang="en-IE" sz="240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82C307D-3BD8-4983-9FC7-F2530CCD719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74127" y="1949032"/>
            <a:ext cx="5820712" cy="3141534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1132408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A8F07-767A-4ACC-BAA0-FBBFC2B03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Filtering Challenges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1C1DB5-85E4-4F49-8F7B-5F29450FD1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End-to-end encryption (WhatsApp, Telegram, Signal)</a:t>
            </a:r>
          </a:p>
          <a:p>
            <a:r>
              <a:rPr lang="en-US"/>
              <a:t>Certificate pinning (Chrome, Google, Android)</a:t>
            </a:r>
          </a:p>
          <a:p>
            <a:r>
              <a:rPr lang="en-US"/>
              <a:t>Anti Ad-block features (RTE Player)</a:t>
            </a:r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4359289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1CA4D-3A27-4B54-A563-E6A8EB73C8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Parental Controls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BFDC7E-16CD-409D-AFBD-8825E5DFA2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E"/>
              <a:t>AKA: "Acceptable Use Policies"</a:t>
            </a:r>
          </a:p>
          <a:p>
            <a:endParaRPr lang="en-IE" b="1"/>
          </a:p>
          <a:p>
            <a:r>
              <a:rPr lang="en-IE" b="1"/>
              <a:t>Device-level</a:t>
            </a:r>
            <a:endParaRPr lang="en-IE"/>
          </a:p>
          <a:p>
            <a:r>
              <a:rPr lang="en-IE" b="1"/>
              <a:t>Network-level</a:t>
            </a:r>
            <a:endParaRPr lang="en-IE"/>
          </a:p>
          <a:p>
            <a:r>
              <a:rPr lang="en-IE" b="1"/>
              <a:t>Content-level</a:t>
            </a:r>
            <a:endParaRPr lang="en-IE"/>
          </a:p>
          <a:p>
            <a:r>
              <a:rPr lang="en-IE" b="1"/>
              <a:t>Mobile Device Management (MDM)</a:t>
            </a:r>
            <a:endParaRPr lang="en-IE"/>
          </a:p>
          <a:p>
            <a:r>
              <a:rPr lang="en-IE" b="1"/>
              <a:t>Logging, Auditing</a:t>
            </a:r>
            <a:endParaRPr lang="en-IE"/>
          </a:p>
        </p:txBody>
      </p:sp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AE172F05-BDBF-49AF-8596-9FBDD1DA3C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47882" y="2671995"/>
            <a:ext cx="5238636" cy="322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2403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BCC85-BEEB-4D9A-B49D-7A92937D1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Commercial App Options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88379B-199A-4A16-A0AA-99FA5334C9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318535" cy="4351338"/>
          </a:xfrm>
        </p:spPr>
        <p:txBody>
          <a:bodyPr>
            <a:noAutofit/>
          </a:bodyPr>
          <a:lstStyle/>
          <a:p>
            <a:r>
              <a:rPr lang="en-IE" sz="1500">
                <a:hlinkClick r:id="rId2"/>
              </a:rPr>
              <a:t>Qustodio</a:t>
            </a:r>
            <a:r>
              <a:rPr lang="en-IE" sz="1500"/>
              <a:t> 		(market leader? $54/ year for 5 devices)</a:t>
            </a:r>
          </a:p>
          <a:p>
            <a:r>
              <a:rPr lang="en-IE" sz="1500">
                <a:hlinkClick r:id="rId3"/>
              </a:rPr>
              <a:t>Kaspersky Safe Kids</a:t>
            </a:r>
            <a:r>
              <a:rPr lang="en-IE" sz="1500"/>
              <a:t> 		($15/ year)</a:t>
            </a:r>
          </a:p>
          <a:p>
            <a:r>
              <a:rPr lang="en-IE" sz="1500">
                <a:hlinkClick r:id="rId4"/>
              </a:rPr>
              <a:t>Norton Family Premier</a:t>
            </a:r>
            <a:r>
              <a:rPr lang="en-IE" sz="1500"/>
              <a:t> 	($50/ year; </a:t>
            </a:r>
            <a:r>
              <a:rPr lang="en-IE" sz="1500">
                <a:solidFill>
                  <a:schemeClr val="accent6"/>
                </a:solidFill>
              </a:rPr>
              <a:t>part of Norton 360 Deluxe</a:t>
            </a:r>
            <a:r>
              <a:rPr lang="en-IE" sz="1500"/>
              <a:t>)</a:t>
            </a:r>
          </a:p>
          <a:p>
            <a:r>
              <a:rPr lang="en-IE" sz="1500">
                <a:hlinkClick r:id="rId5"/>
              </a:rPr>
              <a:t>McAfee Safe Family</a:t>
            </a:r>
            <a:r>
              <a:rPr lang="en-IE" sz="1500"/>
              <a:t> 		($45/ year; </a:t>
            </a:r>
            <a:r>
              <a:rPr lang="en-IE" sz="1500">
                <a:solidFill>
                  <a:schemeClr val="accent6"/>
                </a:solidFill>
              </a:rPr>
              <a:t>part of Total Protection</a:t>
            </a:r>
            <a:r>
              <a:rPr lang="en-IE" sz="1500"/>
              <a:t>)</a:t>
            </a:r>
          </a:p>
          <a:p>
            <a:r>
              <a:rPr lang="en-IE" sz="1500">
                <a:hlinkClick r:id="rId6"/>
              </a:rPr>
              <a:t>NetNanny</a:t>
            </a:r>
            <a:r>
              <a:rPr lang="en-IE" sz="1500"/>
              <a:t> 		($55/ year)</a:t>
            </a:r>
          </a:p>
          <a:p>
            <a:r>
              <a:rPr lang="en-IE" sz="1500">
                <a:hlinkClick r:id="rId7"/>
              </a:rPr>
              <a:t>Screentime Labs</a:t>
            </a:r>
            <a:r>
              <a:rPr lang="en-IE" sz="1500"/>
              <a:t> 		(free version; Premium: EUR80/ year)</a:t>
            </a:r>
          </a:p>
          <a:p>
            <a:r>
              <a:rPr lang="en-IE" sz="1500">
                <a:hlinkClick r:id="rId8"/>
              </a:rPr>
              <a:t>OurPact</a:t>
            </a:r>
            <a:r>
              <a:rPr lang="en-IE" sz="1500"/>
              <a:t>			($24/ year Plus; $84/ year Premium)</a:t>
            </a:r>
          </a:p>
          <a:p>
            <a:r>
              <a:rPr lang="en-IE" sz="1500">
                <a:hlinkClick r:id="rId9"/>
              </a:rPr>
              <a:t>Bark</a:t>
            </a:r>
            <a:r>
              <a:rPr lang="en-IE" sz="1500"/>
              <a:t> (Social Media)		($168/ year)</a:t>
            </a:r>
          </a:p>
          <a:p>
            <a:endParaRPr lang="en-IE" sz="1500"/>
          </a:p>
          <a:p>
            <a:pPr marL="0" indent="0">
              <a:buNone/>
            </a:pPr>
            <a:r>
              <a:rPr lang="en-IE" sz="1500"/>
              <a:t>Bark seems to be a very strong contender for Social Media monitoring.</a:t>
            </a:r>
          </a:p>
          <a:p>
            <a:pPr marL="0" indent="0">
              <a:buNone/>
            </a:pPr>
            <a:br>
              <a:rPr lang="en-IE" sz="1500"/>
            </a:br>
            <a:r>
              <a:rPr lang="en-IE" sz="1500"/>
              <a:t>(Note: annual subscriptions like 360 Deluxe and Total Protection are often</a:t>
            </a:r>
            <a:br>
              <a:rPr lang="en-IE" sz="1500"/>
            </a:br>
            <a:r>
              <a:rPr lang="en-IE" sz="1500"/>
              <a:t>sold at very steep discounts)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55F1963-02E5-4D8A-9F96-09F138E8B91A}"/>
              </a:ext>
            </a:extLst>
          </p:cNvPr>
          <p:cNvGrpSpPr/>
          <p:nvPr/>
        </p:nvGrpSpPr>
        <p:grpSpPr>
          <a:xfrm>
            <a:off x="7156736" y="64655"/>
            <a:ext cx="4554974" cy="6064844"/>
            <a:chOff x="4533608" y="0"/>
            <a:chExt cx="5150670" cy="68580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AC36BAF-0F42-478E-BB30-6691761DD6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533608" y="0"/>
              <a:ext cx="3124784" cy="685800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9561F7E-A1D3-4376-984C-6911E97852C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658392" y="0"/>
              <a:ext cx="2025886" cy="6858000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2A1C1511-5F4F-4F79-B6C4-0CD0AEFFB69D}"/>
              </a:ext>
            </a:extLst>
          </p:cNvPr>
          <p:cNvSpPr txBox="1"/>
          <p:nvPr/>
        </p:nvSpPr>
        <p:spPr>
          <a:xfrm>
            <a:off x="7065276" y="6168359"/>
            <a:ext cx="51267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>
                <a:solidFill>
                  <a:schemeClr val="bg1">
                    <a:lumMod val="50000"/>
                  </a:schemeClr>
                </a:solidFill>
              </a:rPr>
              <a:t>source: https://www.tomsguide.com/us/best-parental-control-apps,review-2258.html</a:t>
            </a:r>
            <a:endParaRPr lang="en-IE" sz="110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48844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video game&#10;&#10;Description automatically generated">
            <a:extLst>
              <a:ext uri="{FF2B5EF4-FFF2-40B4-BE49-F238E27FC236}">
                <a16:creationId xmlns:a16="http://schemas.microsoft.com/office/drawing/2014/main" id="{913500FD-A282-4744-8D4A-3A57B11265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1381" y="60126"/>
            <a:ext cx="7850909" cy="2879528"/>
          </a:xfr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6C89B4FD-98D8-4002-8BB6-A94F7C38DC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1381" y="3083175"/>
            <a:ext cx="7850909" cy="326217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17868FF-59DE-437B-9292-2F67366125DE}"/>
              </a:ext>
            </a:extLst>
          </p:cNvPr>
          <p:cNvSpPr txBox="1"/>
          <p:nvPr/>
        </p:nvSpPr>
        <p:spPr>
          <a:xfrm>
            <a:off x="3897745" y="6536264"/>
            <a:ext cx="504657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>
                <a:solidFill>
                  <a:schemeClr val="bg1">
                    <a:lumMod val="50000"/>
                  </a:schemeClr>
                </a:solidFill>
              </a:rPr>
              <a:t>source: https://protectyoungeyes.com/the-best-parental-control-software-for-2020/</a:t>
            </a:r>
            <a:endParaRPr lang="en-IE" sz="110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91979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6E5DD6-A8BB-460E-8357-AB74B8807D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Commercial App Options 3/3</a:t>
            </a:r>
            <a:endParaRPr lang="en-I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5FB62C-D092-454E-8718-3C51ED2F39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406151"/>
            <a:ext cx="10605655" cy="177952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9CDDDE8-4849-4B6F-AFED-1FF32B29A51D}"/>
              </a:ext>
            </a:extLst>
          </p:cNvPr>
          <p:cNvSpPr txBox="1"/>
          <p:nvPr/>
        </p:nvSpPr>
        <p:spPr>
          <a:xfrm>
            <a:off x="3897745" y="4185388"/>
            <a:ext cx="432842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>
                <a:solidFill>
                  <a:schemeClr val="bg1">
                    <a:lumMod val="50000"/>
                  </a:schemeClr>
                </a:solidFill>
              </a:rPr>
              <a:t>source: https://www.expertido.org/internet-filter-software-meta-study/</a:t>
            </a:r>
            <a:endParaRPr lang="en-IE" sz="110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57775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ECB584-9BDE-4AE3-8271-89641D739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TL;DR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5F7D9B-212E-4EDB-878F-44DCBC1B89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/>
              <a:t>Use iOS ScreenTime, Parental Link, Samsung Kids</a:t>
            </a:r>
          </a:p>
          <a:p>
            <a:pPr marL="514350" indent="-514350">
              <a:buFont typeface="+mj-lt"/>
              <a:buAutoNum type="arabicPeriod"/>
            </a:pPr>
            <a:r>
              <a:rPr lang="en-US"/>
              <a:t>Use a hosted DNS filter</a:t>
            </a:r>
          </a:p>
          <a:p>
            <a:pPr marL="514350" indent="-514350">
              <a:buFont typeface="+mj-lt"/>
              <a:buAutoNum type="arabicPeriod"/>
            </a:pPr>
            <a:r>
              <a:rPr lang="en-US"/>
              <a:t>Use a commercial option (i.e. Kaspersky Safe Kids)</a:t>
            </a:r>
          </a:p>
          <a:p>
            <a:pPr marL="514350" indent="-514350">
              <a:buFont typeface="+mj-lt"/>
              <a:buAutoNum type="arabicPeriod"/>
            </a:pPr>
            <a:r>
              <a:rPr lang="en-US"/>
              <a:t>Host your own Pi-Hole or AdGuard Home</a:t>
            </a:r>
          </a:p>
          <a:p>
            <a:pPr marL="514350" indent="-514350">
              <a:buFont typeface="+mj-lt"/>
              <a:buAutoNum type="arabicPeriod"/>
            </a:pPr>
            <a:r>
              <a:rPr lang="en-US"/>
              <a:t>Consider Diladele Web Safety</a:t>
            </a:r>
          </a:p>
          <a:p>
            <a:pPr marL="514350" indent="-514350">
              <a:buFont typeface="+mj-lt"/>
              <a:buAutoNum type="arabicPeriod"/>
            </a:pPr>
            <a:r>
              <a:rPr lang="en-US"/>
              <a:t>Firewalls are a pain to setup</a:t>
            </a:r>
          </a:p>
          <a:p>
            <a:pPr marL="514350" indent="-514350">
              <a:buFont typeface="+mj-lt"/>
              <a:buAutoNum type="arabicPeriod"/>
            </a:pPr>
            <a:endParaRPr lang="en-US"/>
          </a:p>
          <a:p>
            <a:pPr marL="0" indent="0">
              <a:buNone/>
            </a:pPr>
            <a:r>
              <a:rPr lang="en-US"/>
              <a:t>I will post updates to these slides and findings on:</a:t>
            </a:r>
            <a:br>
              <a:rPr lang="en-US"/>
            </a:br>
            <a:r>
              <a:rPr lang="en-US">
                <a:hlinkClick r:id="rId2"/>
              </a:rPr>
              <a:t>blog.sensatus.io</a:t>
            </a:r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1082829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8A013-EE8C-4AFE-9AD2-5822AD6D6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Other Resources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A3DB92-53D6-4002-9FD2-0DD6FE5593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Microsoft </a:t>
            </a:r>
            <a:r>
              <a:rPr lang="en-US">
                <a:hlinkClick r:id="rId2"/>
              </a:rPr>
              <a:t>SigCheck</a:t>
            </a:r>
            <a:r>
              <a:rPr lang="en-US"/>
              <a:t> to look for dubious installed Root CAs</a:t>
            </a:r>
          </a:p>
          <a:p>
            <a:r>
              <a:rPr lang="en-US">
                <a:hlinkClick r:id="rId3"/>
              </a:rPr>
              <a:t>docker-websafety</a:t>
            </a:r>
            <a:br>
              <a:rPr lang="en-US"/>
            </a:br>
            <a:r>
              <a:rPr lang="en-US"/>
              <a:t>maybe it's possible to run Diladele on a modern Raspberry Pi?</a:t>
            </a:r>
          </a:p>
          <a:p>
            <a:r>
              <a:rPr lang="en-US">
                <a:hlinkClick r:id="rId4"/>
              </a:rPr>
              <a:t>Self-hosting OpnSense</a:t>
            </a:r>
            <a:r>
              <a:rPr lang="en-US"/>
              <a:t> on Azure</a:t>
            </a:r>
          </a:p>
          <a:p>
            <a:r>
              <a:rPr lang="en-US">
                <a:hlinkClick r:id="rId5"/>
              </a:rPr>
              <a:t>AdGuard Home Docker</a:t>
            </a:r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5772637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4D2D2-62BB-41B8-BD90-E4CEC6D21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Obligatory Personal Anecdote</a:t>
            </a:r>
            <a:endParaRPr lang="en-IE"/>
          </a:p>
        </p:txBody>
      </p:sp>
      <p:pic>
        <p:nvPicPr>
          <p:cNvPr id="4" name="Picture 3" descr="A picture containing indoor, sitting, small, metal&#10;&#10;Description automatically generated">
            <a:extLst>
              <a:ext uri="{FF2B5EF4-FFF2-40B4-BE49-F238E27FC236}">
                <a16:creationId xmlns:a16="http://schemas.microsoft.com/office/drawing/2014/main" id="{15934BAE-92D5-4A81-9AD3-44C1C2E3AF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43055" y="1687423"/>
            <a:ext cx="6567054" cy="437803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7568BDD-F94D-464C-9F56-FFF43CFB19EE}"/>
              </a:ext>
            </a:extLst>
          </p:cNvPr>
          <p:cNvSpPr txBox="1"/>
          <p:nvPr/>
        </p:nvSpPr>
        <p:spPr>
          <a:xfrm>
            <a:off x="923636" y="1690688"/>
            <a:ext cx="364836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When I was 11 years old my mother took away the antenna cable for our television to keep me from watching too much TV.</a:t>
            </a:r>
          </a:p>
          <a:p>
            <a:endParaRPr lang="en-US"/>
          </a:p>
          <a:p>
            <a:r>
              <a:rPr lang="en-US"/>
              <a:t>I figured out that a simple piece of wire worked just fine in place of a coax cable.</a:t>
            </a:r>
          </a:p>
          <a:p>
            <a:endParaRPr lang="en-US"/>
          </a:p>
          <a:p>
            <a:r>
              <a:rPr lang="en-US"/>
              <a:t>Never underestimate the creativity and persistence of a child!</a:t>
            </a:r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1775194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B7987E-DED4-4178-96F3-6B88C0A62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Preamble - "The Talk"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1F93F6-7DD8-416F-8DEF-B73097CDFA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747327" cy="4351338"/>
          </a:xfrm>
        </p:spPr>
        <p:txBody>
          <a:bodyPr>
            <a:normAutofit/>
          </a:bodyPr>
          <a:lstStyle/>
          <a:p>
            <a:r>
              <a:rPr lang="en-IE" sz="2300"/>
              <a:t>Communication over technical solutions</a:t>
            </a:r>
          </a:p>
          <a:p>
            <a:r>
              <a:rPr lang="en-IE" sz="2300"/>
              <a:t>Technical solutions should only be a small part in fostering digital literacy and responsible media consumption</a:t>
            </a:r>
          </a:p>
          <a:p>
            <a:r>
              <a:rPr lang="en-IE" sz="2300"/>
              <a:t>All technical solutions can be circumvented</a:t>
            </a:r>
          </a:p>
          <a:p>
            <a:r>
              <a:rPr lang="en-IE" sz="2300"/>
              <a:t>All you need is one child in the circle of friends with an unrestricted device</a:t>
            </a:r>
          </a:p>
          <a:p>
            <a:r>
              <a:rPr lang="en-IE" sz="2300"/>
              <a:t>Attackers always go after the weakest link ;)</a:t>
            </a:r>
          </a:p>
        </p:txBody>
      </p:sp>
      <p:pic>
        <p:nvPicPr>
          <p:cNvPr id="5" name="Picture 4" descr="A group of people around each other&#10;&#10;Description automatically generated">
            <a:extLst>
              <a:ext uri="{FF2B5EF4-FFF2-40B4-BE49-F238E27FC236}">
                <a16:creationId xmlns:a16="http://schemas.microsoft.com/office/drawing/2014/main" id="{68A2DE2B-560D-43A4-BF88-A8C8BE1735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13811" y="1825625"/>
            <a:ext cx="5385826" cy="3029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6570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BCE1A0-8A5F-4B0A-A372-DFB065EB9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Threat Model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36FE62-1A26-4A49-A368-7D7F8F86C7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5257800" cy="4351338"/>
          </a:xfrm>
        </p:spPr>
        <p:txBody>
          <a:bodyPr>
            <a:normAutofit/>
          </a:bodyPr>
          <a:lstStyle/>
          <a:p>
            <a:r>
              <a:rPr lang="en-IE" sz="2400"/>
              <a:t>Unfettered access</a:t>
            </a:r>
            <a:br>
              <a:rPr lang="en-IE" sz="2400"/>
            </a:br>
            <a:r>
              <a:rPr lang="en-IE" sz="2400"/>
              <a:t>(duration, time of day, type of content)</a:t>
            </a:r>
          </a:p>
          <a:p>
            <a:r>
              <a:rPr lang="en-IE" sz="2400"/>
              <a:t>Inappropriate content</a:t>
            </a:r>
          </a:p>
          <a:p>
            <a:r>
              <a:rPr lang="en-IE" sz="2400"/>
              <a:t>Social media</a:t>
            </a:r>
            <a:br>
              <a:rPr lang="en-IE" sz="2400"/>
            </a:br>
            <a:r>
              <a:rPr lang="en-IE" sz="2400"/>
              <a:t>(bullying, anti-social behavior, grooming, etc.)</a:t>
            </a:r>
          </a:p>
          <a:p>
            <a:r>
              <a:rPr lang="en-IE" sz="2400"/>
              <a:t>Uncontrolled/ intransparent access</a:t>
            </a:r>
          </a:p>
          <a:p>
            <a:r>
              <a:rPr lang="en-IE" sz="2400"/>
              <a:t>App Store purchases</a:t>
            </a:r>
          </a:p>
          <a:p>
            <a:r>
              <a:rPr lang="en-IE" sz="2400"/>
              <a:t>Gambling, etc.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7C74A7-F500-48AE-BE28-29F80FA61B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7166" y="1690688"/>
            <a:ext cx="5824325" cy="4182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1980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B7594-5106-42F6-801F-3AF0B82F82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Device-Level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818468-62DB-4762-90EC-ECF009A65C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89945" cy="4351338"/>
          </a:xfrm>
        </p:spPr>
        <p:txBody>
          <a:bodyPr>
            <a:noAutofit/>
          </a:bodyPr>
          <a:lstStyle/>
          <a:p>
            <a:r>
              <a:rPr lang="en-US" sz="1800"/>
              <a:t>Device Separation</a:t>
            </a:r>
          </a:p>
          <a:p>
            <a:pPr lvl="1"/>
            <a:r>
              <a:rPr lang="en-US" sz="1800"/>
              <a:t>very hard to enforce parental controls on shared devices</a:t>
            </a:r>
          </a:p>
          <a:p>
            <a:pPr lvl="1"/>
            <a:r>
              <a:rPr lang="en-US" sz="1800"/>
              <a:t>used Android devices, hand-me-downs should be relatively affordable (~75 EUR)</a:t>
            </a:r>
          </a:p>
          <a:p>
            <a:r>
              <a:rPr lang="en-US" sz="1800"/>
              <a:t>Parent Device Authentication</a:t>
            </a:r>
          </a:p>
          <a:p>
            <a:pPr lvl="1"/>
            <a:r>
              <a:rPr lang="en-US" sz="1800"/>
              <a:t>Prevent access to non-managed devices</a:t>
            </a:r>
          </a:p>
          <a:p>
            <a:pPr lvl="1"/>
            <a:r>
              <a:rPr lang="en-US" sz="1800"/>
              <a:t>Fingerprint, face recognition</a:t>
            </a:r>
          </a:p>
          <a:p>
            <a:r>
              <a:rPr lang="en-IE" sz="1800"/>
              <a:t>OS features</a:t>
            </a:r>
          </a:p>
          <a:p>
            <a:pPr lvl="1"/>
            <a:r>
              <a:rPr lang="en-IE" sz="1800"/>
              <a:t>iOS Screen Time</a:t>
            </a:r>
          </a:p>
          <a:p>
            <a:pPr lvl="1"/>
            <a:r>
              <a:rPr lang="en-IE" sz="1800"/>
              <a:t>Android Screen Pinning</a:t>
            </a:r>
          </a:p>
          <a:p>
            <a:pPr lvl="1"/>
            <a:r>
              <a:rPr lang="en-IE" sz="1800"/>
              <a:t>Google Parent Link</a:t>
            </a:r>
          </a:p>
          <a:p>
            <a:r>
              <a:rPr lang="en-IE" sz="1800"/>
              <a:t>Apps</a:t>
            </a:r>
          </a:p>
          <a:p>
            <a:r>
              <a:rPr lang="en-IE" sz="1800"/>
              <a:t>DNS-based</a:t>
            </a:r>
          </a:p>
        </p:txBody>
      </p:sp>
      <p:pic>
        <p:nvPicPr>
          <p:cNvPr id="9" name="Picture 8" descr="A group of people posing for the camera&#10;&#10;Description automatically generated">
            <a:extLst>
              <a:ext uri="{FF2B5EF4-FFF2-40B4-BE49-F238E27FC236}">
                <a16:creationId xmlns:a16="http://schemas.microsoft.com/office/drawing/2014/main" id="{114BFAAD-490D-424A-BD9E-A3FD8631C3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1825625"/>
            <a:ext cx="5776191" cy="2775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6209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0BF012-6ABC-4640-977D-748B3CDF1C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OS-Level 1/2</a:t>
            </a:r>
            <a:endParaRPr lang="en-IE"/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46D1AD0B-6FD7-441A-BF1A-B94226BB581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7673" y="1508128"/>
            <a:ext cx="9918109" cy="4841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733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0BF012-6ABC-4640-977D-748B3CDF1C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OS-Level 2/2</a:t>
            </a:r>
            <a:endParaRPr lang="en-IE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6BD7E37B-D14B-4FC1-AD60-77DABC36C2C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1508127"/>
            <a:ext cx="7409873" cy="4832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4588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2CBDA-78DB-4472-BC2A-D72480BCA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Android - Screen Pinning</a:t>
            </a:r>
            <a:endParaRPr lang="en-IE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375C29D-0F51-4D73-B889-066EBCC1FF7B}"/>
              </a:ext>
            </a:extLst>
          </p:cNvPr>
          <p:cNvGrpSpPr/>
          <p:nvPr/>
        </p:nvGrpSpPr>
        <p:grpSpPr>
          <a:xfrm>
            <a:off x="838200" y="1488456"/>
            <a:ext cx="10597743" cy="4826262"/>
            <a:chOff x="384293" y="1488456"/>
            <a:chExt cx="11423413" cy="5202276"/>
          </a:xfrm>
        </p:grpSpPr>
        <p:pic>
          <p:nvPicPr>
            <p:cNvPr id="4" name="Picture 3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16C9946F-4D6A-43BF-A71B-49CAEE36A2A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324030" y="1523458"/>
              <a:ext cx="2513808" cy="5167272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</p:pic>
        <p:pic>
          <p:nvPicPr>
            <p:cNvPr id="5" name="Picture 4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4E4BFF59-E1D0-442E-9F2E-0EC5E4447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293898" y="1523458"/>
              <a:ext cx="2513808" cy="5167272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10250C2-E204-464F-82C0-DD6F19457FD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54162" y="1523459"/>
              <a:ext cx="2513808" cy="5167273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</p:pic>
        <p:pic>
          <p:nvPicPr>
            <p:cNvPr id="7" name="Picture 6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9139B604-6BA0-4709-94D6-F3556C7D104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84293" y="1488456"/>
              <a:ext cx="2513808" cy="5167272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38760410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2702</TotalTime>
  <Words>791</Words>
  <Application>Microsoft Office PowerPoint</Application>
  <PresentationFormat>Widescreen</PresentationFormat>
  <Paragraphs>136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Arial</vt:lpstr>
      <vt:lpstr>Calibri</vt:lpstr>
      <vt:lpstr>Calibri Light</vt:lpstr>
      <vt:lpstr>Century Gothic</vt:lpstr>
      <vt:lpstr>Office Theme</vt:lpstr>
      <vt:lpstr>(Open Source) Parental Controls</vt:lpstr>
      <vt:lpstr>Parental Controls</vt:lpstr>
      <vt:lpstr>Obligatory Personal Anecdote</vt:lpstr>
      <vt:lpstr>Preamble - "The Talk"</vt:lpstr>
      <vt:lpstr>Threat Model</vt:lpstr>
      <vt:lpstr>Device-Level</vt:lpstr>
      <vt:lpstr>OS-Level 1/2</vt:lpstr>
      <vt:lpstr>OS-Level 2/2</vt:lpstr>
      <vt:lpstr>Android - Screen Pinning</vt:lpstr>
      <vt:lpstr>Apps</vt:lpstr>
      <vt:lpstr>Network-level</vt:lpstr>
      <vt:lpstr>DNS-based 1/3</vt:lpstr>
      <vt:lpstr>DNS-based 2/3</vt:lpstr>
      <vt:lpstr>DNS-based 3/3</vt:lpstr>
      <vt:lpstr>Content-level</vt:lpstr>
      <vt:lpstr>Diladele Web Safety</vt:lpstr>
      <vt:lpstr>Sensei</vt:lpstr>
      <vt:lpstr>(Open Source) Mobile Device Management</vt:lpstr>
      <vt:lpstr>Filtering Challenges</vt:lpstr>
      <vt:lpstr>Commercial App Options</vt:lpstr>
      <vt:lpstr>PowerPoint Presentation</vt:lpstr>
      <vt:lpstr>Commercial App Options 3/3</vt:lpstr>
      <vt:lpstr>TL;DR</vt:lpstr>
      <vt:lpstr>Other Resources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Johannes Ahlmann</dc:creator>
  <cp:lastModifiedBy>Johannes Ahlmann</cp:lastModifiedBy>
  <cp:revision>44</cp:revision>
  <dcterms:created xsi:type="dcterms:W3CDTF">2020-05-11T17:06:02Z</dcterms:created>
  <dcterms:modified xsi:type="dcterms:W3CDTF">2020-05-13T14:08:14Z</dcterms:modified>
</cp:coreProperties>
</file>